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60" r:id="rId2"/>
    <p:sldId id="298" r:id="rId3"/>
    <p:sldId id="461" r:id="rId4"/>
    <p:sldId id="494" r:id="rId5"/>
    <p:sldId id="505" r:id="rId6"/>
    <p:sldId id="495" r:id="rId7"/>
    <p:sldId id="498" r:id="rId8"/>
    <p:sldId id="506" r:id="rId9"/>
    <p:sldId id="328" r:id="rId10"/>
    <p:sldId id="503" r:id="rId11"/>
    <p:sldId id="509" r:id="rId12"/>
    <p:sldId id="510" r:id="rId13"/>
    <p:sldId id="511" r:id="rId14"/>
    <p:sldId id="512" r:id="rId15"/>
    <p:sldId id="507" r:id="rId16"/>
    <p:sldId id="508" r:id="rId17"/>
    <p:sldId id="514" r:id="rId18"/>
    <p:sldId id="513" r:id="rId19"/>
    <p:sldId id="515" r:id="rId20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22"/>
    </p:embeddedFont>
    <p:embeddedFont>
      <p:font typeface="KoPubWorld돋움체 Light" panose="00000300000000000000" pitchFamily="2" charset="-127"/>
      <p:regular r:id="rId23"/>
    </p:embeddedFont>
    <p:embeddedFont>
      <p:font typeface="KoPubWorld돋움체 Medium" panose="00000600000000000000" pitchFamily="2" charset="-127"/>
      <p:regular r:id="rId24"/>
    </p:embeddedFont>
    <p:embeddedFont>
      <p:font typeface="KoPub돋움체 Bold" panose="00000800000000000000" pitchFamily="2" charset="-127"/>
      <p:bold r:id="rId25"/>
    </p:embeddedFont>
    <p:embeddedFont>
      <p:font typeface="KoPub돋움체 Light" panose="00000300000000000000" pitchFamily="2" charset="-127"/>
      <p:regular r:id="rId26"/>
    </p:embeddedFont>
    <p:embeddedFont>
      <p:font typeface="KoPub돋움체 Medium" panose="000006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stack.org/install-guide/environment-memcached.html" TargetMode="External"/><Relationship Id="rId3" Type="http://schemas.openxmlformats.org/officeDocument/2006/relationships/hyperlink" Target="https://docs.openstack.org/install-guide/environment-networking.html" TargetMode="External"/><Relationship Id="rId7" Type="http://schemas.openxmlformats.org/officeDocument/2006/relationships/hyperlink" Target="https://docs.openstack.org/install-guide/environment-messaging.html" TargetMode="External"/><Relationship Id="rId2" Type="http://schemas.openxmlformats.org/officeDocument/2006/relationships/hyperlink" Target="https://docs.openstack.org/install-guide/environment-security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openstack.org/install-guide/environment-sql-database.html" TargetMode="External"/><Relationship Id="rId5" Type="http://schemas.openxmlformats.org/officeDocument/2006/relationships/hyperlink" Target="https://docs.openstack.org/install-guide/environment-packages.html" TargetMode="External"/><Relationship Id="rId4" Type="http://schemas.openxmlformats.org/officeDocument/2006/relationships/hyperlink" Target="https://docs.openstack.org/install-guide/environment-ntp.html" TargetMode="External"/><Relationship Id="rId9" Type="http://schemas.openxmlformats.org/officeDocument/2006/relationships/hyperlink" Target="https://docs.openstack.org/install-guide/environment-etcd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필수 패키지 설치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C6AB5-9B2C-00FF-3587-D9DEB675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F4289-72BE-0155-AC54-5D7655FB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주로 </a:t>
            </a:r>
            <a:r>
              <a:rPr lang="en-US" altLang="ko-KR" dirty="0"/>
              <a:t>Controller </a:t>
            </a:r>
            <a:r>
              <a:rPr lang="ko-KR" altLang="en-US" dirty="0"/>
              <a:t>에 대한 환경 설정</a:t>
            </a:r>
            <a:r>
              <a:rPr lang="en-US" altLang="ko-KR" dirty="0"/>
              <a:t>, </a:t>
            </a:r>
            <a:r>
              <a:rPr lang="ko-KR" altLang="en-US" dirty="0"/>
              <a:t>필수 패키지 설치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2"/>
              </a:rPr>
              <a:t>Security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3"/>
              </a:rPr>
              <a:t>Host networking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4"/>
              </a:rPr>
              <a:t>Network Time Protocol (NTP)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5"/>
              </a:rPr>
              <a:t>OpenStack packages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6"/>
              </a:rPr>
              <a:t>SQL database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7"/>
              </a:rPr>
              <a:t>Message queue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8"/>
              </a:rPr>
              <a:t>Memcached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sng" dirty="0" err="1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9"/>
              </a:rPr>
              <a:t>Etcd</a:t>
            </a:r>
            <a:br>
              <a:rPr lang="en-US" altLang="ko-KR" dirty="0"/>
            </a:br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83743-99E4-B2D4-6C68-2F310663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85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93B7E-91E1-53A4-4227-00AB676F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NTP(Network Time Protocol)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CB6F3A-5875-A912-D1F8-77CC7B1D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en-US" altLang="ko-KR" dirty="0"/>
              <a:t>NTP</a:t>
            </a:r>
            <a:r>
              <a:rPr lang="ko-KR" altLang="en-US" dirty="0"/>
              <a:t>는 네트워크를 통해 컴퓨터 시스템 간에 시간 정보를 동기화하는 프로토콜</a:t>
            </a:r>
          </a:p>
          <a:p>
            <a:pPr lvl="1"/>
            <a:r>
              <a:rPr lang="ko-KR" altLang="en-US" dirty="0"/>
              <a:t>정확하고 일관된 시스템 시간을 유지하기 위해 서버와 클라이언트 간에 시간 정보를 전달함</a:t>
            </a:r>
          </a:p>
          <a:p>
            <a:r>
              <a:rPr lang="ko-KR" altLang="en-US" dirty="0"/>
              <a:t>주요 특징</a:t>
            </a:r>
          </a:p>
          <a:p>
            <a:pPr lvl="1"/>
            <a:r>
              <a:rPr lang="ko-KR" altLang="en-US" dirty="0"/>
              <a:t>계층 구조</a:t>
            </a:r>
            <a:r>
              <a:rPr lang="en-US" altLang="ko-KR" dirty="0"/>
              <a:t>: </a:t>
            </a:r>
            <a:r>
              <a:rPr lang="ko-KR" altLang="en-US" dirty="0" err="1"/>
              <a:t>계층화된</a:t>
            </a:r>
            <a:r>
              <a:rPr lang="ko-KR" altLang="en-US" dirty="0"/>
              <a:t> 시간 서버 구조</a:t>
            </a:r>
            <a:r>
              <a:rPr lang="en-US" altLang="ko-KR" dirty="0"/>
              <a:t>(</a:t>
            </a:r>
            <a:r>
              <a:rPr lang="ko-KR" altLang="en-US" dirty="0" err="1"/>
              <a:t>스트라텀</a:t>
            </a:r>
            <a:r>
              <a:rPr lang="en-US" altLang="ko-KR" dirty="0"/>
              <a:t>, Stratum)</a:t>
            </a:r>
            <a:r>
              <a:rPr lang="ko-KR" altLang="en-US" dirty="0"/>
              <a:t>를 통해 시간 소스의 신뢰도를 계층적으로 관리</a:t>
            </a:r>
          </a:p>
          <a:p>
            <a:pPr lvl="1"/>
            <a:r>
              <a:rPr lang="ko-KR" altLang="en-US" dirty="0"/>
              <a:t>지속적인 조정</a:t>
            </a:r>
            <a:r>
              <a:rPr lang="en-US" altLang="ko-KR" dirty="0"/>
              <a:t>: </a:t>
            </a:r>
            <a:r>
              <a:rPr lang="ko-KR" altLang="en-US" dirty="0"/>
              <a:t>시스템 </a:t>
            </a:r>
            <a:r>
              <a:rPr lang="ko-KR" altLang="en-US" dirty="0" err="1"/>
              <a:t>클록의</a:t>
            </a:r>
            <a:r>
              <a:rPr lang="ko-KR" altLang="en-US" dirty="0"/>
              <a:t> 시간 오차를 지속적으로 조정하여 장기간의 시간 일관성을 보장</a:t>
            </a:r>
          </a:p>
          <a:p>
            <a:pPr lvl="1"/>
            <a:r>
              <a:rPr lang="ko-KR" altLang="en-US" dirty="0"/>
              <a:t>보안</a:t>
            </a:r>
            <a:r>
              <a:rPr lang="en-US" altLang="ko-KR" dirty="0"/>
              <a:t>: </a:t>
            </a:r>
            <a:r>
              <a:rPr lang="ko-KR" altLang="en-US" dirty="0"/>
              <a:t>인증 및 암호화를 통해 시간 동기화 과정에서의 보안을 강화할 수 있음</a:t>
            </a:r>
          </a:p>
          <a:p>
            <a:r>
              <a:rPr lang="en-US" altLang="ko-KR" dirty="0"/>
              <a:t>OpenStack</a:t>
            </a:r>
            <a:r>
              <a:rPr lang="ko-KR" altLang="en-US" dirty="0"/>
              <a:t>에서의 역할</a:t>
            </a:r>
          </a:p>
          <a:p>
            <a:pPr lvl="1"/>
            <a:r>
              <a:rPr lang="ko-KR" altLang="en-US" dirty="0"/>
              <a:t>서비스 동기화</a:t>
            </a:r>
            <a:r>
              <a:rPr lang="en-US" altLang="ko-KR" dirty="0"/>
              <a:t>: OpenStack</a:t>
            </a:r>
            <a:r>
              <a:rPr lang="ko-KR" altLang="en-US" dirty="0"/>
              <a:t>의 다양한 컴포넌트가 정확하게 동작하기 위해 모든 노드의 시간 동기화가 필수</a:t>
            </a:r>
          </a:p>
          <a:p>
            <a:pPr lvl="1"/>
            <a:r>
              <a:rPr lang="ko-KR" altLang="en-US" dirty="0"/>
              <a:t>로그 일관성</a:t>
            </a:r>
            <a:r>
              <a:rPr lang="en-US" altLang="ko-KR" dirty="0"/>
              <a:t>: </a:t>
            </a:r>
            <a:r>
              <a:rPr lang="ko-KR" altLang="en-US" dirty="0"/>
              <a:t>분산 환경에서의 로그 타임스탬프를 일관되게 유지하여 문제 해결 및 분석을 용이하게 함</a:t>
            </a:r>
          </a:p>
          <a:p>
            <a:pPr lvl="1"/>
            <a:r>
              <a:rPr lang="en-US" altLang="ko-KR" dirty="0"/>
              <a:t>API </a:t>
            </a:r>
            <a:r>
              <a:rPr lang="ko-KR" altLang="en-US" dirty="0"/>
              <a:t>요청 관리</a:t>
            </a:r>
            <a:r>
              <a:rPr lang="en-US" altLang="ko-KR" dirty="0"/>
              <a:t>: </a:t>
            </a:r>
            <a:r>
              <a:rPr lang="ko-KR" altLang="en-US" dirty="0"/>
              <a:t>시간 동기화를 통해 </a:t>
            </a:r>
            <a:r>
              <a:rPr lang="en-US" altLang="ko-KR" dirty="0"/>
              <a:t>API </a:t>
            </a:r>
            <a:r>
              <a:rPr lang="ko-KR" altLang="en-US" dirty="0"/>
              <a:t>요청 및 응답 간의 시간 일관성을 유지하여 데이터 무결성을 보장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CE2559-0B95-46A2-7CB5-FD0D75DF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33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FC9A4-555D-87BE-1760-763E26E1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동작 확인</a:t>
            </a:r>
            <a:r>
              <a:rPr lang="en-US" altLang="ko-KR" dirty="0"/>
              <a:t>: </a:t>
            </a:r>
            <a:r>
              <a:rPr lang="en-US" altLang="ko-KR" dirty="0" err="1"/>
              <a:t>systemctl</a:t>
            </a:r>
            <a:r>
              <a:rPr lang="en-US" altLang="ko-KR" dirty="0"/>
              <a:t> status &lt;service name&gt;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F82D051-6C1C-B37D-2A65-12D908837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87" y="995362"/>
            <a:ext cx="11001375" cy="5486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FEC518-B1A2-0B79-A1F2-A00FC2CE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0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20E44-70A1-5AD8-C822-9CF9F58F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Chrony</a:t>
            </a:r>
            <a:r>
              <a:rPr lang="en-US" altLang="ko-KR" dirty="0"/>
              <a:t> </a:t>
            </a:r>
            <a:r>
              <a:rPr lang="ko-KR" altLang="en-US" dirty="0"/>
              <a:t>동작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81138-6DDA-02DB-98F1-D4F3FD56A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apt install </a:t>
            </a:r>
            <a:r>
              <a:rPr lang="en-US" altLang="ko-KR" dirty="0" err="1"/>
              <a:t>chrony</a:t>
            </a:r>
            <a:endParaRPr lang="en-US" altLang="ko-KR" dirty="0"/>
          </a:p>
          <a:p>
            <a:r>
              <a:rPr lang="en-US" altLang="ko-KR" dirty="0" err="1"/>
              <a:t>chronyc</a:t>
            </a:r>
            <a:r>
              <a:rPr lang="en-US" altLang="ko-KR" dirty="0"/>
              <a:t> sources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7AF1FA-89C5-6E24-09D6-30635F2C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DF8BCE-7D36-C940-22A8-208565BB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69" y="2471988"/>
            <a:ext cx="91725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2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57389-66F7-70FA-5E53-571988CC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Repository</a:t>
            </a:r>
            <a:r>
              <a:rPr lang="ko-KR" altLang="en-US" dirty="0"/>
              <a:t>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BB9E3-99AD-3B06-1363-FAF3DEA8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add-apt-repository </a:t>
            </a:r>
            <a:r>
              <a:rPr lang="en-US" altLang="ko-KR" dirty="0" err="1"/>
              <a:t>cloud-archive:antelope</a:t>
            </a:r>
            <a:endParaRPr lang="en-US" altLang="ko-KR" dirty="0"/>
          </a:p>
          <a:p>
            <a:r>
              <a:rPr lang="en-US" altLang="ko-KR" dirty="0"/>
              <a:t>apt update</a:t>
            </a:r>
          </a:p>
          <a:p>
            <a:endParaRPr lang="en-US" altLang="ko-KR" dirty="0"/>
          </a:p>
          <a:p>
            <a:r>
              <a:rPr lang="en-US" altLang="ko-KR" dirty="0"/>
              <a:t>(Sample Install Nova-Compute</a:t>
            </a:r>
            <a:r>
              <a:rPr lang="ko-KR" altLang="en-US" dirty="0"/>
              <a:t>는 진행하지 말 것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apt install python3-openstackclient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9AAD7D-CB2F-7176-CA24-3D8302AA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709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EB8BE-F2F1-A4ED-7599-8BBBAF67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RabbitMQ: </a:t>
            </a:r>
            <a:r>
              <a:rPr lang="ko-KR" altLang="en-US" dirty="0"/>
              <a:t>메시지 큐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42B73-DD99-B0F8-A725-A81B098CB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오픈 소스 메시지 브로커 소프트웨어로</a:t>
            </a:r>
            <a:r>
              <a:rPr lang="en-US" altLang="ko-KR" dirty="0"/>
              <a:t>, </a:t>
            </a:r>
            <a:r>
              <a:rPr lang="ko-KR" altLang="en-US" dirty="0"/>
              <a:t>메시지를 안전하게 큐에 저장하고 전달하는 역할을 수행</a:t>
            </a:r>
            <a:endParaRPr lang="en-US" altLang="ko-KR" dirty="0"/>
          </a:p>
          <a:p>
            <a:pPr lvl="1"/>
            <a:r>
              <a:rPr lang="ko-KR" altLang="en-US" dirty="0"/>
              <a:t>분산 시스템 내의 다양한 애플리케이션 컴포넌트 간의 비동기 메시지 통신을 지원</a:t>
            </a:r>
            <a:endParaRPr lang="en-US" altLang="ko-KR" dirty="0"/>
          </a:p>
          <a:p>
            <a:r>
              <a:rPr lang="ko-KR" altLang="en-US" dirty="0" err="1"/>
              <a:t>오픈스택에서의</a:t>
            </a:r>
            <a:r>
              <a:rPr lang="ko-KR" altLang="en-US" dirty="0"/>
              <a:t> 역할</a:t>
            </a:r>
            <a:endParaRPr lang="en-US" altLang="ko-KR" dirty="0"/>
          </a:p>
          <a:p>
            <a:pPr lvl="1"/>
            <a:r>
              <a:rPr lang="ko-KR" altLang="en-US" dirty="0" err="1"/>
              <a:t>오픈스택의</a:t>
            </a:r>
            <a:r>
              <a:rPr lang="ko-KR" altLang="en-US" dirty="0"/>
              <a:t> 서비스 간 메시지 전달을 관리하여</a:t>
            </a:r>
            <a:r>
              <a:rPr lang="en-US" altLang="ko-KR" dirty="0"/>
              <a:t>, </a:t>
            </a:r>
            <a:r>
              <a:rPr lang="ko-KR" altLang="en-US" dirty="0"/>
              <a:t>서비스 간 통신의 신뢰성과 확장성을 보장</a:t>
            </a:r>
            <a:endParaRPr lang="en-US" altLang="ko-KR" dirty="0"/>
          </a:p>
          <a:p>
            <a:pPr lvl="1"/>
            <a:r>
              <a:rPr lang="ko-KR" altLang="en-US" dirty="0"/>
              <a:t>네트워크 서비스</a:t>
            </a:r>
            <a:r>
              <a:rPr lang="en-US" altLang="ko-KR" dirty="0"/>
              <a:t>, </a:t>
            </a:r>
            <a:r>
              <a:rPr lang="ko-KR" altLang="en-US" dirty="0"/>
              <a:t>컴퓨팅 서비스</a:t>
            </a:r>
            <a:r>
              <a:rPr lang="en-US" altLang="ko-KR" dirty="0"/>
              <a:t>, </a:t>
            </a:r>
            <a:r>
              <a:rPr lang="ko-KR" altLang="en-US" dirty="0"/>
              <a:t>이미지 서비스 등 다양한 컴포넌트의 협업을 가능하게 함</a:t>
            </a:r>
            <a:endParaRPr lang="en-US" altLang="ko-KR" dirty="0"/>
          </a:p>
          <a:p>
            <a:pPr lvl="1"/>
            <a:r>
              <a:rPr lang="ko-KR" altLang="en-US" dirty="0"/>
              <a:t>시스템 상태 업데이트</a:t>
            </a:r>
            <a:r>
              <a:rPr lang="en-US" altLang="ko-KR" dirty="0"/>
              <a:t>, </a:t>
            </a:r>
            <a:r>
              <a:rPr lang="ko-KR" altLang="en-US" dirty="0"/>
              <a:t>작업 요청</a:t>
            </a:r>
            <a:r>
              <a:rPr lang="en-US" altLang="ko-KR" dirty="0"/>
              <a:t>, </a:t>
            </a:r>
            <a:r>
              <a:rPr lang="ko-KR" altLang="en-US" dirty="0"/>
              <a:t>상태 알림 등의 메시지를 효율적으로 </a:t>
            </a:r>
            <a:r>
              <a:rPr lang="ko-KR" altLang="en-US" dirty="0" err="1"/>
              <a:t>큐잉하고</a:t>
            </a:r>
            <a:r>
              <a:rPr lang="ko-KR" altLang="en-US" dirty="0"/>
              <a:t> 전달</a:t>
            </a:r>
            <a:endParaRPr lang="en-US" altLang="ko-KR" dirty="0"/>
          </a:p>
          <a:p>
            <a:r>
              <a:rPr lang="ko-KR" altLang="en-US" dirty="0"/>
              <a:t>주요 특징</a:t>
            </a:r>
            <a:endParaRPr lang="en-US" altLang="ko-KR" dirty="0"/>
          </a:p>
          <a:p>
            <a:pPr lvl="1"/>
            <a:r>
              <a:rPr lang="ko-KR" altLang="en-US" dirty="0"/>
              <a:t>메시지 전송 보장</a:t>
            </a:r>
            <a:r>
              <a:rPr lang="en-US" altLang="ko-KR" dirty="0"/>
              <a:t>: </a:t>
            </a:r>
            <a:r>
              <a:rPr lang="ko-KR" altLang="en-US" dirty="0"/>
              <a:t>메시지를 손실 없이 안전하게 전달 및 처리할 수 있도록 보장</a:t>
            </a:r>
            <a:endParaRPr lang="en-US" altLang="ko-KR" dirty="0"/>
          </a:p>
          <a:p>
            <a:pPr lvl="1"/>
            <a:r>
              <a:rPr lang="ko-KR" altLang="en-US" dirty="0"/>
              <a:t>로드 </a:t>
            </a:r>
            <a:r>
              <a:rPr lang="ko-KR" altLang="en-US" dirty="0" err="1"/>
              <a:t>밸런싱</a:t>
            </a:r>
            <a:r>
              <a:rPr lang="en-US" altLang="ko-KR" dirty="0"/>
              <a:t>: </a:t>
            </a:r>
            <a:r>
              <a:rPr lang="ko-KR" altLang="en-US" dirty="0"/>
              <a:t>여러 소비자 간에 메시지를 분산하여 시스템의 부하를 </a:t>
            </a:r>
            <a:r>
              <a:rPr lang="ko-KR" altLang="en-US" dirty="0" err="1"/>
              <a:t>균형있게</a:t>
            </a:r>
            <a:r>
              <a:rPr lang="ko-KR" altLang="en-US" dirty="0"/>
              <a:t> 분배</a:t>
            </a:r>
            <a:endParaRPr lang="en-US" altLang="ko-KR" dirty="0"/>
          </a:p>
          <a:p>
            <a:pPr lvl="1"/>
            <a:r>
              <a:rPr lang="ko-KR" altLang="en-US" dirty="0"/>
              <a:t>비동기 처리</a:t>
            </a:r>
            <a:r>
              <a:rPr lang="en-US" altLang="ko-KR" dirty="0"/>
              <a:t>: </a:t>
            </a:r>
            <a:r>
              <a:rPr lang="ko-KR" altLang="en-US" dirty="0"/>
              <a:t>생산자와 소비자 간의 느슨한 결합을 지원하여 애플리케이션의 성능 및 확장성 향상</a:t>
            </a:r>
            <a:endParaRPr lang="en-US" altLang="ko-KR" dirty="0"/>
          </a:p>
          <a:p>
            <a:pPr lvl="1"/>
            <a:r>
              <a:rPr lang="ko-KR" altLang="en-US" dirty="0"/>
              <a:t>장애 허용성</a:t>
            </a:r>
            <a:r>
              <a:rPr lang="en-US" altLang="ko-KR" dirty="0"/>
              <a:t>: </a:t>
            </a:r>
            <a:r>
              <a:rPr lang="ko-KR" altLang="en-US" dirty="0"/>
              <a:t>메시지를 큐에 저장하여 네트워크 또는 시스템 장애 시에도 메시지 손실을 방지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85D5C9-58FE-84E1-82C1-63A0DFA9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50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6E683-D998-4A91-1DA0-2F83E244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Memcached: </a:t>
            </a:r>
            <a:r>
              <a:rPr lang="ko-KR" altLang="en-US" dirty="0"/>
              <a:t>분산 메모리 캐시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EBEC7-37A6-FFB6-E27A-CA6E84224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고성능</a:t>
            </a:r>
            <a:r>
              <a:rPr lang="en-US" altLang="ko-KR" dirty="0"/>
              <a:t>, </a:t>
            </a:r>
            <a:r>
              <a:rPr lang="ko-KR" altLang="en-US" dirty="0"/>
              <a:t>분산 메모리 객체 </a:t>
            </a:r>
            <a:r>
              <a:rPr lang="ko-KR" altLang="en-US" dirty="0" err="1"/>
              <a:t>캐싱</a:t>
            </a:r>
            <a:r>
              <a:rPr lang="ko-KR" altLang="en-US" dirty="0"/>
              <a:t> 시스템으로</a:t>
            </a:r>
            <a:r>
              <a:rPr lang="en-US" altLang="ko-KR" dirty="0"/>
              <a:t>, </a:t>
            </a:r>
            <a:r>
              <a:rPr lang="ko-KR" altLang="en-US" dirty="0"/>
              <a:t>자주 참조되는 데이터를 메모리에 </a:t>
            </a:r>
            <a:r>
              <a:rPr lang="ko-KR" altLang="en-US" dirty="0" err="1"/>
              <a:t>캐싱함</a:t>
            </a:r>
            <a:endParaRPr lang="ko-KR" altLang="en-US" dirty="0"/>
          </a:p>
          <a:p>
            <a:pPr lvl="1"/>
            <a:r>
              <a:rPr lang="ko-KR" altLang="en-US" dirty="0"/>
              <a:t>오픈 소스 소프트웨어로</a:t>
            </a:r>
            <a:r>
              <a:rPr lang="en-US" altLang="ko-KR" dirty="0"/>
              <a:t>, </a:t>
            </a:r>
            <a:r>
              <a:rPr lang="ko-KR" altLang="en-US" dirty="0"/>
              <a:t>주로 키</a:t>
            </a:r>
            <a:r>
              <a:rPr lang="en-US" altLang="ko-KR" dirty="0"/>
              <a:t>-</a:t>
            </a:r>
            <a:r>
              <a:rPr lang="ko-KR" altLang="en-US" dirty="0"/>
              <a:t>값</a:t>
            </a:r>
            <a:r>
              <a:rPr lang="en-US" altLang="ko-KR" dirty="0"/>
              <a:t>(Key-Value) </a:t>
            </a:r>
            <a:r>
              <a:rPr lang="ko-KR" altLang="en-US" dirty="0"/>
              <a:t>쌍을 저장하여 빠르게 데이터를 조회할 수 있도록 지원</a:t>
            </a:r>
          </a:p>
          <a:p>
            <a:r>
              <a:rPr lang="ko-KR" altLang="en-US" dirty="0" err="1"/>
              <a:t>오픈스택에서의</a:t>
            </a:r>
            <a:r>
              <a:rPr lang="ko-KR" altLang="en-US" dirty="0"/>
              <a:t> 역할</a:t>
            </a:r>
          </a:p>
          <a:p>
            <a:pPr lvl="1"/>
            <a:r>
              <a:rPr lang="ko-KR" altLang="en-US" dirty="0" err="1"/>
              <a:t>오픈스택의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응답 속도를 높이기 위해 자주 사용하는 데이터를 </a:t>
            </a:r>
            <a:r>
              <a:rPr lang="ko-KR" altLang="en-US" dirty="0" err="1"/>
              <a:t>캐싱하여</a:t>
            </a:r>
            <a:r>
              <a:rPr lang="ko-KR" altLang="en-US" dirty="0"/>
              <a:t> 성능 최적화</a:t>
            </a:r>
          </a:p>
          <a:p>
            <a:pPr lvl="1"/>
            <a:r>
              <a:rPr lang="ko-KR" altLang="en-US" dirty="0"/>
              <a:t>인증 토큰</a:t>
            </a:r>
            <a:r>
              <a:rPr lang="en-US" altLang="ko-KR" dirty="0"/>
              <a:t>, </a:t>
            </a:r>
            <a:r>
              <a:rPr lang="ko-KR" altLang="en-US" dirty="0"/>
              <a:t>이미지 메타데이터</a:t>
            </a:r>
            <a:r>
              <a:rPr lang="en-US" altLang="ko-KR" dirty="0"/>
              <a:t>, </a:t>
            </a:r>
            <a:r>
              <a:rPr lang="ko-KR" altLang="en-US" dirty="0"/>
              <a:t>네트워크 정보 등 반복적으로 요청되는 데이터를 </a:t>
            </a:r>
            <a:r>
              <a:rPr lang="ko-KR" altLang="en-US" dirty="0" err="1"/>
              <a:t>캐시하여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 접근 최소화</a:t>
            </a:r>
          </a:p>
          <a:p>
            <a:pPr lvl="1"/>
            <a:r>
              <a:rPr lang="ko-KR" altLang="en-US" dirty="0"/>
              <a:t>다양한 </a:t>
            </a:r>
            <a:r>
              <a:rPr lang="ko-KR" altLang="en-US" dirty="0" err="1"/>
              <a:t>오픈스택</a:t>
            </a:r>
            <a:r>
              <a:rPr lang="ko-KR" altLang="en-US" dirty="0"/>
              <a:t> 서비스 간의 데이터 요청에 대한 부하를 줄이고</a:t>
            </a:r>
            <a:r>
              <a:rPr lang="en-US" altLang="ko-KR" dirty="0"/>
              <a:t>, </a:t>
            </a:r>
            <a:r>
              <a:rPr lang="ko-KR" altLang="en-US" dirty="0"/>
              <a:t>시스템 전반의 효율성을 향상</a:t>
            </a:r>
          </a:p>
          <a:p>
            <a:r>
              <a:rPr lang="ko-KR" altLang="en-US" dirty="0"/>
              <a:t>주요 특징</a:t>
            </a:r>
          </a:p>
          <a:p>
            <a:pPr lvl="1"/>
            <a:r>
              <a:rPr lang="ko-KR" altLang="en-US" dirty="0"/>
              <a:t>데이터베이스 부하 감소</a:t>
            </a:r>
            <a:r>
              <a:rPr lang="en-US" altLang="ko-KR" dirty="0"/>
              <a:t>: </a:t>
            </a:r>
            <a:r>
              <a:rPr lang="ko-KR" altLang="en-US" dirty="0"/>
              <a:t>자주 요청되는 데이터를 메모리에 </a:t>
            </a:r>
            <a:r>
              <a:rPr lang="ko-KR" altLang="en-US" dirty="0" err="1"/>
              <a:t>캐싱하여</a:t>
            </a:r>
            <a:r>
              <a:rPr lang="ko-KR" altLang="en-US" dirty="0"/>
              <a:t> 데이터베이스의 부하를 줄임</a:t>
            </a:r>
          </a:p>
          <a:p>
            <a:pPr lvl="1"/>
            <a:r>
              <a:rPr lang="ko-KR" altLang="en-US" dirty="0"/>
              <a:t>응답 속도 향상</a:t>
            </a:r>
            <a:r>
              <a:rPr lang="en-US" altLang="ko-KR" dirty="0"/>
              <a:t>: </a:t>
            </a:r>
            <a:r>
              <a:rPr lang="ko-KR" altLang="en-US" dirty="0" err="1"/>
              <a:t>캐시된</a:t>
            </a:r>
            <a:r>
              <a:rPr lang="ko-KR" altLang="en-US" dirty="0"/>
              <a:t> 데이터를 메모리에서 직접 가져와서 애플리케이션의 응답 시간을 크게 단축</a:t>
            </a:r>
          </a:p>
          <a:p>
            <a:pPr lvl="1"/>
            <a:r>
              <a:rPr lang="ko-KR" altLang="en-US" dirty="0"/>
              <a:t>스케일링 지원</a:t>
            </a:r>
            <a:r>
              <a:rPr lang="en-US" altLang="ko-KR" dirty="0"/>
              <a:t>: </a:t>
            </a:r>
            <a:r>
              <a:rPr lang="ko-KR" altLang="en-US" dirty="0"/>
              <a:t>분산 아키텍처를 통해 여러 노드에 걸쳐 데이터를 분산 저장</a:t>
            </a:r>
            <a:r>
              <a:rPr lang="en-US" altLang="ko-KR" dirty="0"/>
              <a:t>, </a:t>
            </a:r>
            <a:r>
              <a:rPr lang="ko-KR" altLang="en-US" dirty="0"/>
              <a:t>쉽게 확장 가능</a:t>
            </a:r>
          </a:p>
          <a:p>
            <a:pPr lvl="1"/>
            <a:r>
              <a:rPr lang="ko-KR" altLang="en-US" dirty="0"/>
              <a:t>효율적인 자원 사용</a:t>
            </a:r>
            <a:r>
              <a:rPr lang="en-US" altLang="ko-KR" dirty="0"/>
              <a:t>: </a:t>
            </a:r>
            <a:r>
              <a:rPr lang="ko-KR" altLang="en-US" dirty="0"/>
              <a:t>메모리 공간을 효율적으로 활용하여 대규모 데이터 처리 시 성능을 극대화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7507B-B1C8-7A92-4101-8494329F6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758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10835-B05B-5F8C-4911-08D83D6B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etcd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0A3AD-991E-1ED9-C927-BFBBA023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en-US" altLang="ko-KR" dirty="0" err="1"/>
              <a:t>etcd</a:t>
            </a:r>
            <a:r>
              <a:rPr lang="ko-KR" altLang="en-US" dirty="0"/>
              <a:t>는 분산 시스템에서 사용되는 오픈 소스 키</a:t>
            </a:r>
            <a:r>
              <a:rPr lang="en-US" altLang="ko-KR" dirty="0"/>
              <a:t>-</a:t>
            </a:r>
            <a:r>
              <a:rPr lang="ko-KR" altLang="en-US" dirty="0"/>
              <a:t>값 저장소</a:t>
            </a:r>
            <a:endParaRPr lang="en-US" altLang="ko-KR" dirty="0"/>
          </a:p>
          <a:p>
            <a:pPr lvl="1"/>
            <a:r>
              <a:rPr lang="ko-KR" altLang="en-US" dirty="0"/>
              <a:t>클러스터 구성 요소 간의 구성 데이터를 공유하고 일관성을 유지하기 위해 사용됨</a:t>
            </a:r>
          </a:p>
          <a:p>
            <a:pPr lvl="1"/>
            <a:r>
              <a:rPr lang="ko-KR" altLang="en-US" dirty="0"/>
              <a:t>주로 클러스터 환경에서의 서비스 </a:t>
            </a:r>
            <a:r>
              <a:rPr lang="ko-KR" altLang="en-US" dirty="0" err="1"/>
              <a:t>디스커버리와</a:t>
            </a:r>
            <a:r>
              <a:rPr lang="ko-KR" altLang="en-US" dirty="0"/>
              <a:t> 설정 관리를 위해 설계됨</a:t>
            </a:r>
            <a:endParaRPr lang="en-US" altLang="ko-KR" dirty="0"/>
          </a:p>
          <a:p>
            <a:r>
              <a:rPr lang="en-US" altLang="ko-KR" dirty="0"/>
              <a:t>OpenStack</a:t>
            </a:r>
            <a:r>
              <a:rPr lang="ko-KR" altLang="en-US" dirty="0"/>
              <a:t>에서의 역할</a:t>
            </a:r>
          </a:p>
          <a:p>
            <a:pPr lvl="1"/>
            <a:r>
              <a:rPr lang="ko-KR" altLang="en-US" dirty="0"/>
              <a:t>서비스 디스커버리</a:t>
            </a:r>
            <a:r>
              <a:rPr lang="en-US" altLang="ko-KR" dirty="0"/>
              <a:t>: OpenStack</a:t>
            </a:r>
            <a:r>
              <a:rPr lang="ko-KR" altLang="en-US" dirty="0"/>
              <a:t>의 다양한 서비스가 클러스터 환경에서 상호 발견하고 연결할 수 있도록 지원</a:t>
            </a:r>
            <a:endParaRPr lang="en-US" altLang="ko-KR" dirty="0"/>
          </a:p>
          <a:p>
            <a:pPr lvl="1"/>
            <a:r>
              <a:rPr lang="ko-KR" altLang="en-US" dirty="0"/>
              <a:t>클러스터 관리</a:t>
            </a:r>
            <a:r>
              <a:rPr lang="en-US" altLang="ko-KR" dirty="0"/>
              <a:t>: OpenStack </a:t>
            </a:r>
            <a:r>
              <a:rPr lang="ko-KR" altLang="en-US" dirty="0"/>
              <a:t>클러스터의 상태 및 구성 정보를 중앙 집중식으로 관리하여 클러스터의 일관성을 유지</a:t>
            </a:r>
            <a:endParaRPr lang="en-US" altLang="ko-KR" dirty="0"/>
          </a:p>
          <a:p>
            <a:pPr lvl="1"/>
            <a:r>
              <a:rPr lang="ko-KR" altLang="en-US" dirty="0"/>
              <a:t>구성 저장소</a:t>
            </a:r>
            <a:r>
              <a:rPr lang="en-US" altLang="ko-KR" dirty="0"/>
              <a:t>: </a:t>
            </a:r>
            <a:r>
              <a:rPr lang="ko-KR" altLang="en-US" dirty="0"/>
              <a:t>각 노드와 서비스의 구성 정보를 안전하게 저장하고</a:t>
            </a:r>
            <a:r>
              <a:rPr lang="en-US" altLang="ko-KR" dirty="0"/>
              <a:t>, </a:t>
            </a:r>
            <a:r>
              <a:rPr lang="ko-KR" altLang="en-US" dirty="0"/>
              <a:t>필요 시 이를 쉽게 업데이트하여 배포</a:t>
            </a:r>
            <a:endParaRPr lang="en-US" altLang="ko-KR" dirty="0"/>
          </a:p>
          <a:p>
            <a:pPr lvl="1"/>
            <a:r>
              <a:rPr lang="ko-KR" altLang="en-US" dirty="0"/>
              <a:t>리더 선출</a:t>
            </a:r>
            <a:r>
              <a:rPr lang="en-US" altLang="ko-KR" dirty="0"/>
              <a:t>: Raft </a:t>
            </a:r>
            <a:r>
              <a:rPr lang="ko-KR" altLang="en-US" dirty="0"/>
              <a:t>알고리즘을 통해 분산된 환경에서 리더 노드를 선출하고</a:t>
            </a:r>
            <a:r>
              <a:rPr lang="en-US" altLang="ko-KR" dirty="0"/>
              <a:t>, </a:t>
            </a:r>
            <a:r>
              <a:rPr lang="ko-KR" altLang="en-US" dirty="0"/>
              <a:t>클러스터의 관리 작업을 조율</a:t>
            </a:r>
            <a:endParaRPr lang="en-US" altLang="ko-KR" dirty="0"/>
          </a:p>
          <a:p>
            <a:r>
              <a:rPr lang="ko-KR" altLang="en-US" dirty="0"/>
              <a:t>주요 특징</a:t>
            </a:r>
          </a:p>
          <a:p>
            <a:pPr lvl="1"/>
            <a:r>
              <a:rPr lang="ko-KR" altLang="en-US" dirty="0"/>
              <a:t>일관성 보장</a:t>
            </a:r>
            <a:r>
              <a:rPr lang="en-US" altLang="ko-KR" dirty="0"/>
              <a:t>: </a:t>
            </a:r>
            <a:r>
              <a:rPr lang="ko-KR" altLang="en-US" dirty="0"/>
              <a:t>강력한 일관성을 보장하는 </a:t>
            </a:r>
            <a:r>
              <a:rPr lang="en-US" altLang="ko-KR" dirty="0"/>
              <a:t>Raft </a:t>
            </a:r>
            <a:r>
              <a:rPr lang="ko-KR" altLang="en-US" dirty="0"/>
              <a:t>합의 알고리즘을 사용하여 분산 환경에서 데이터의 일관성을 유지</a:t>
            </a:r>
            <a:endParaRPr lang="en-US" altLang="ko-KR" dirty="0"/>
          </a:p>
          <a:p>
            <a:pPr lvl="1"/>
            <a:r>
              <a:rPr lang="ko-KR" altLang="en-US" dirty="0"/>
              <a:t>고가용성</a:t>
            </a:r>
            <a:r>
              <a:rPr lang="en-US" altLang="ko-KR" dirty="0"/>
              <a:t>: </a:t>
            </a:r>
            <a:r>
              <a:rPr lang="ko-KR" altLang="en-US" dirty="0"/>
              <a:t>클러스터링을 통해 데이터의 고가용성을 보장하며</a:t>
            </a:r>
            <a:r>
              <a:rPr lang="en-US" altLang="ko-KR" dirty="0"/>
              <a:t>, </a:t>
            </a:r>
            <a:r>
              <a:rPr lang="ko-KR" altLang="en-US" dirty="0"/>
              <a:t>노드 장애 시에도 데이터를 안정적으로 유지</a:t>
            </a:r>
            <a:endParaRPr lang="en-US" altLang="ko-KR" dirty="0"/>
          </a:p>
          <a:p>
            <a:pPr lvl="1"/>
            <a:r>
              <a:rPr lang="ko-KR" altLang="en-US" dirty="0"/>
              <a:t>키</a:t>
            </a:r>
            <a:r>
              <a:rPr lang="en-US" altLang="ko-KR" dirty="0"/>
              <a:t>-</a:t>
            </a:r>
            <a:r>
              <a:rPr lang="ko-KR" altLang="en-US" dirty="0"/>
              <a:t>값 저장소</a:t>
            </a:r>
            <a:r>
              <a:rPr lang="en-US" altLang="ko-KR" dirty="0"/>
              <a:t>: </a:t>
            </a:r>
            <a:r>
              <a:rPr lang="ko-KR" altLang="en-US" dirty="0"/>
              <a:t>간단하고 효율적인 키</a:t>
            </a:r>
            <a:r>
              <a:rPr lang="en-US" altLang="ko-KR" dirty="0"/>
              <a:t>-</a:t>
            </a:r>
            <a:r>
              <a:rPr lang="ko-KR" altLang="en-US" dirty="0"/>
              <a:t>값 저장소로</a:t>
            </a:r>
            <a:r>
              <a:rPr lang="en-US" altLang="ko-KR" dirty="0"/>
              <a:t>, </a:t>
            </a:r>
            <a:r>
              <a:rPr lang="ko-KR" altLang="en-US" dirty="0"/>
              <a:t>빠르고 신뢰할 수 있는 데이터 접근을 제공</a:t>
            </a:r>
            <a:endParaRPr lang="en-US" altLang="ko-KR" dirty="0"/>
          </a:p>
          <a:p>
            <a:pPr lvl="1"/>
            <a:r>
              <a:rPr lang="ko-KR" altLang="en-US" dirty="0" err="1"/>
              <a:t>워치</a:t>
            </a:r>
            <a:r>
              <a:rPr lang="ko-KR" altLang="en-US" dirty="0"/>
              <a:t> 기능</a:t>
            </a:r>
            <a:r>
              <a:rPr lang="en-US" altLang="ko-KR" dirty="0"/>
              <a:t>: </a:t>
            </a:r>
            <a:r>
              <a:rPr lang="ko-KR" altLang="en-US" dirty="0"/>
              <a:t>데이터 변경을 실시간으로 감지하여 관련된 클라이언트에 변경 사항을 통지</a:t>
            </a:r>
            <a:endParaRPr lang="en-US" altLang="ko-KR" dirty="0"/>
          </a:p>
          <a:p>
            <a:pPr lvl="1"/>
            <a:r>
              <a:rPr lang="ko-KR" altLang="en-US" dirty="0"/>
              <a:t>보안</a:t>
            </a:r>
            <a:r>
              <a:rPr lang="en-US" altLang="ko-KR" dirty="0"/>
              <a:t>: TLS</a:t>
            </a:r>
            <a:r>
              <a:rPr lang="ko-KR" altLang="en-US" dirty="0"/>
              <a:t>를 통해 통신을 암호화하고 인증 기능을 제공하여 보안을 강화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F59B3F-899D-4C9F-6576-51311175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503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6FC6A-08BB-EFBB-4538-BC220A0D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2A9D0-32EA-37D3-6974-84530B4BB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 전체 상태 확인</a:t>
            </a:r>
            <a:endParaRPr lang="en-US" altLang="ko-KR" dirty="0"/>
          </a:p>
          <a:p>
            <a:pPr lvl="1"/>
            <a:r>
              <a:rPr lang="en-US" altLang="ko-KR" dirty="0" err="1"/>
              <a:t>systemctl</a:t>
            </a:r>
            <a:r>
              <a:rPr lang="en-US" altLang="ko-KR" dirty="0"/>
              <a:t> status --all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실패한 서비스 확인</a:t>
            </a:r>
            <a:endParaRPr lang="en-US" altLang="ko-KR" dirty="0"/>
          </a:p>
          <a:p>
            <a:pPr lvl="1"/>
            <a:r>
              <a:rPr lang="en-US" altLang="ko-KR" dirty="0" err="1"/>
              <a:t>systemctl</a:t>
            </a:r>
            <a:r>
              <a:rPr lang="en-US" altLang="ko-KR" dirty="0"/>
              <a:t> list-units --failed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아래</a:t>
            </a:r>
            <a:r>
              <a:rPr lang="en-US" altLang="ko-KR" dirty="0"/>
              <a:t>: </a:t>
            </a:r>
            <a:r>
              <a:rPr lang="ko-KR" altLang="en-US" dirty="0"/>
              <a:t>실패한 경우의 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D4A1BF-1EEC-BABC-CB9F-69F58258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E0B38-7175-F4C0-0C65-F9A25A6A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427" y="4091621"/>
            <a:ext cx="6264416" cy="771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775278-5321-EC9C-B2F4-9A13FF8A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427" y="1009649"/>
            <a:ext cx="6162675" cy="2419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7E3043-A3C6-B972-518A-19742A06D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67" y="5756653"/>
            <a:ext cx="98393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3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187294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OpenStack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매뉴얼 페이지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Environment: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필수 패키지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OpenStack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매뉴얼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3A001-02E0-8F25-04AE-E57C60D5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버전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Antelope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2BB4E-C86A-8FF2-05CB-2A937940A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OpenStack </a:t>
            </a:r>
            <a:r>
              <a:rPr lang="ko-KR" altLang="en-US" dirty="0">
                <a:solidFill>
                  <a:srgbClr val="FF0000"/>
                </a:solidFill>
              </a:rPr>
              <a:t>버전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2023.1 Antelope</a:t>
            </a:r>
          </a:p>
          <a:p>
            <a:r>
              <a:rPr lang="en-US" altLang="ko-KR" dirty="0"/>
              <a:t>Document </a:t>
            </a:r>
            <a:r>
              <a:rPr lang="ko-KR" altLang="en-US" dirty="0"/>
              <a:t>버전</a:t>
            </a:r>
            <a:endParaRPr lang="en-US" altLang="ko-KR" dirty="0"/>
          </a:p>
          <a:p>
            <a:pPr lvl="1"/>
            <a:r>
              <a:rPr lang="en-US" altLang="ko-KR" dirty="0"/>
              <a:t>Current release: 2024.1</a:t>
            </a:r>
          </a:p>
          <a:p>
            <a:pPr lvl="1"/>
            <a:r>
              <a:rPr lang="ko-KR" altLang="en-US" dirty="0"/>
              <a:t>그냥 </a:t>
            </a:r>
            <a:r>
              <a:rPr lang="en-US" altLang="ko-KR" dirty="0"/>
              <a:t>Docs </a:t>
            </a:r>
            <a:r>
              <a:rPr lang="ko-KR" altLang="en-US" dirty="0"/>
              <a:t>선택했을 때 나오는 버전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sz="2600" b="1" dirty="0"/>
              <a:t>매뉴얼이 버전마다 다르기 때문에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구글 검색 등으로 찾은 경우 </a:t>
            </a:r>
            <a:br>
              <a:rPr lang="en-US" altLang="ko-KR" sz="2600" b="1" dirty="0"/>
            </a:br>
            <a:r>
              <a:rPr lang="ko-KR" altLang="en-US" sz="2600" b="1" dirty="0"/>
              <a:t>다른 버전의 내용이 나올 수 있으니 주의</a:t>
            </a:r>
            <a:r>
              <a:rPr lang="en-US" altLang="ko-KR" sz="2600" b="1" dirty="0"/>
              <a:t>!</a:t>
            </a:r>
          </a:p>
          <a:p>
            <a:r>
              <a:rPr lang="ko-KR" altLang="en-US" sz="2600" b="1" dirty="0"/>
              <a:t>항상 </a:t>
            </a:r>
            <a:r>
              <a:rPr lang="en-US" altLang="ko-KR" sz="2600" b="1" dirty="0"/>
              <a:t>Antelope </a:t>
            </a:r>
            <a:r>
              <a:rPr lang="ko-KR" altLang="en-US" sz="2600" b="1" dirty="0"/>
              <a:t>에 대한 설명인지</a:t>
            </a:r>
            <a:r>
              <a:rPr lang="en-US" altLang="ko-KR" sz="2600" b="1" dirty="0"/>
              <a:t>, </a:t>
            </a:r>
            <a:r>
              <a:rPr lang="ko-KR" altLang="en-US" sz="2600" b="1" dirty="0"/>
              <a:t>최신 매뉴얼인지 확인하고 진행</a:t>
            </a:r>
            <a:endParaRPr lang="en-US" altLang="ko-KR" sz="2600" b="1" dirty="0"/>
          </a:p>
          <a:p>
            <a:pPr lvl="1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98077-714A-6424-AD95-3CB610C2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3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C64E3-DF86-783B-C973-49460F44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Guide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F88C7-63DB-CC95-151A-220CE029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6BA7EC7-CE15-B6BE-A3B3-41CF360A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138800" cy="5547357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Environment </a:t>
            </a:r>
            <a:r>
              <a:rPr lang="ko-KR" altLang="en-US" dirty="0"/>
              <a:t>부터 실제 설치 내용</a:t>
            </a:r>
            <a:endParaRPr lang="en-US" altLang="ko-KR" dirty="0"/>
          </a:p>
          <a:p>
            <a:r>
              <a:rPr lang="ko-KR" altLang="en-US" dirty="0"/>
              <a:t>그러나 앞쪽 부분도 한 번 읽어보는 것이 좋음</a:t>
            </a:r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/>
              <a:t>Overview: Networking </a:t>
            </a:r>
            <a:r>
              <a:rPr lang="ko-KR" altLang="en-US" dirty="0"/>
              <a:t>부분</a:t>
            </a:r>
            <a:endParaRPr lang="en-US" altLang="ko-KR" dirty="0"/>
          </a:p>
          <a:p>
            <a:pPr lvl="1"/>
            <a:r>
              <a:rPr lang="ko-KR" altLang="en-US" dirty="0"/>
              <a:t>가상머신을 위한 네트워크를</a:t>
            </a:r>
            <a:r>
              <a:rPr lang="en-US" altLang="ko-KR" dirty="0"/>
              <a:t> </a:t>
            </a:r>
            <a:r>
              <a:rPr lang="ko-KR" altLang="en-US" dirty="0"/>
              <a:t>어떻게 구성하는가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Provider network</a:t>
            </a:r>
          </a:p>
          <a:p>
            <a:pPr lvl="1"/>
            <a:r>
              <a:rPr lang="ko-KR" altLang="en-US" dirty="0"/>
              <a:t>물리 네트워크의 연장으로만 구성하는 방법</a:t>
            </a:r>
            <a:endParaRPr lang="en-US" altLang="ko-KR" dirty="0"/>
          </a:p>
          <a:p>
            <a:pPr lvl="1"/>
            <a:r>
              <a:rPr lang="ko-KR" altLang="en-US" dirty="0"/>
              <a:t>기존 물리 네트워크에 </a:t>
            </a:r>
            <a:r>
              <a:rPr lang="en-US" altLang="ko-KR" dirty="0"/>
              <a:t>VM </a:t>
            </a:r>
            <a:r>
              <a:rPr lang="ko-KR" altLang="en-US" dirty="0"/>
              <a:t>들이 바로 연결됨</a:t>
            </a:r>
            <a:endParaRPr lang="en-US" altLang="ko-KR" dirty="0"/>
          </a:p>
          <a:p>
            <a:r>
              <a:rPr lang="en-US" altLang="ko-KR" dirty="0"/>
              <a:t>Self-service network</a:t>
            </a:r>
          </a:p>
          <a:p>
            <a:pPr lvl="1"/>
            <a:r>
              <a:rPr lang="ko-KR" altLang="en-US" dirty="0"/>
              <a:t>가상 내부 네트워크를 구성하고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필요에 따라 물리 네트워크의 </a:t>
            </a:r>
            <a:r>
              <a:rPr lang="en-US" altLang="ko-KR" dirty="0"/>
              <a:t>IP</a:t>
            </a:r>
            <a:r>
              <a:rPr lang="ko-KR" altLang="en-US" dirty="0"/>
              <a:t>를 사용자가 직접</a:t>
            </a:r>
            <a:br>
              <a:rPr lang="en-US" altLang="ko-KR" dirty="0"/>
            </a:br>
            <a:r>
              <a:rPr lang="en-US" altLang="ko-KR" dirty="0"/>
              <a:t>VM</a:t>
            </a:r>
            <a:r>
              <a:rPr lang="ko-KR" altLang="en-US" dirty="0"/>
              <a:t>에 할당할 수도 있는 방법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D8A9498A-5E80-E348-B1D2-02A645F9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052" y="965202"/>
            <a:ext cx="5513210" cy="554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9042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55" y="1921616"/>
            <a:ext cx="1122009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Environment: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필수 패키지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20204</TotalTime>
  <Words>1035</Words>
  <Application>Microsoft Office PowerPoint</Application>
  <PresentationFormat>와이드스크린</PresentationFormat>
  <Paragraphs>165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KoPubWorld돋움체 Light</vt:lpstr>
      <vt:lpstr>맑은 고딕</vt:lpstr>
      <vt:lpstr>KoPub돋움체 Bold</vt:lpstr>
      <vt:lpstr>KoPubWorld돋움체 Bold</vt:lpstr>
      <vt:lpstr>Wingdings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OpenStack 설치 매뉴얼 페이지</vt:lpstr>
      <vt:lpstr>설치는 공식 홈페이지 문서를 따라 진행</vt:lpstr>
      <vt:lpstr>설치 버전: Antelope</vt:lpstr>
      <vt:lpstr>Installation Guide</vt:lpstr>
      <vt:lpstr>WARNING!!</vt:lpstr>
      <vt:lpstr>WARNING!!</vt:lpstr>
      <vt:lpstr>2. Environment: 필수 패키지 설치</vt:lpstr>
      <vt:lpstr>Environment</vt:lpstr>
      <vt:lpstr>NTP(Network Time Protocol)</vt:lpstr>
      <vt:lpstr>서비스 동작 확인: systemctl status &lt;service name&gt;</vt:lpstr>
      <vt:lpstr>Chrony 동작 확인</vt:lpstr>
      <vt:lpstr>Repository 추가</vt:lpstr>
      <vt:lpstr>RabbitMQ: 메시지 큐 서비스</vt:lpstr>
      <vt:lpstr>Memcached: 분산 메모리 캐시 시스템</vt:lpstr>
      <vt:lpstr>etcd</vt:lpstr>
      <vt:lpstr>서비스 상태 확인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281</cp:revision>
  <cp:lastPrinted>2022-12-21T02:49:19Z</cp:lastPrinted>
  <dcterms:created xsi:type="dcterms:W3CDTF">2022-12-19T00:58:46Z</dcterms:created>
  <dcterms:modified xsi:type="dcterms:W3CDTF">2024-09-10T00:41:39Z</dcterms:modified>
</cp:coreProperties>
</file>